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412480" y="-731520"/>
            <a:ext cx="4572000" cy="4572000"/>
          </a:xfrm>
          <a:prstGeom prst="roundRect">
            <a:avLst>
              <a:gd name="adj" fmla="val 10000"/>
            </a:avLst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9601200" y="3474720"/>
            <a:ext cx="3657600" cy="4114800"/>
          </a:xfrm>
          <a:prstGeom prst="roundRect">
            <a:avLst>
              <a:gd name="adj" fmla="val 10000"/>
            </a:avLst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502920"/>
            <a:ext cx="548640" cy="5486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80160" y="594360"/>
            <a:ext cx="4572000" cy="4114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FFFFFF"/>
                </a:solidFill>
                <a:latin typeface="Arial"/>
              </a:rPr>
              <a:t>LEARN4NEXT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828800"/>
            <a:ext cx="822960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F97316"/>
                </a:solidFill>
                <a:latin typeface="Arial"/>
              </a:rPr>
              <a:t>COLLEGE PARTNERSHIP BRIEF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40280"/>
            <a:ext cx="960120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000" b="1">
                <a:solidFill>
                  <a:srgbClr val="FFFFFF"/>
                </a:solidFill>
                <a:latin typeface="Arial"/>
              </a:rPr>
              <a:t>Turning students into
industry-ready Cloud &amp;
DevOps professionals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754880"/>
            <a:ext cx="82296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E2E8F0"/>
                </a:solidFill>
                <a:latin typeface="Calibri"/>
              </a:rPr>
              <a:t>A mentor-led training partnership for Placement Cells &amp; Heads of Department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5760720"/>
            <a:ext cx="914400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64748B"/>
                </a:solidFill>
                <a:latin typeface="Calibri"/>
              </a:rPr>
              <a:t>learn4next.com  ·  info@learn4next.com  ·  +91 8197570584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1005840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7C3AED"/>
                </a:solidFill>
                <a:latin typeface="Arial"/>
              </a:rPr>
              <a:t>THE EMPLOYABILITY CHALLENGE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515600" cy="8229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3200" b="1">
                <a:solidFill>
                  <a:srgbClr val="0B1220"/>
                </a:solidFill>
                <a:latin typeface="Arial"/>
              </a:rPr>
              <a:t>Degrees alone are no longer enough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10515600" cy="5486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334155"/>
                </a:solidFill>
                <a:latin typeface="Calibri"/>
              </a:rPr>
              <a:t>Hiring teams expect cloud fluency, automation mindset, and hands-on delivery skills — not just theory.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468880"/>
            <a:ext cx="3520440" cy="320040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697480"/>
            <a:ext cx="292608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000" b="1">
                <a:solidFill>
                  <a:srgbClr val="7C3AED"/>
                </a:solidFill>
                <a:latin typeface="Arial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200400"/>
            <a:ext cx="2926080" cy="4114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000" b="1">
                <a:solidFill>
                  <a:srgbClr val="0B1220"/>
                </a:solidFill>
                <a:latin typeface="Arial"/>
              </a:rPr>
              <a:t>Skills gap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794760"/>
            <a:ext cx="2926080" cy="1463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Many graduates understand concepts but struggle with real AWS/Azure setups, CI/CD, and Linux operations.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2468880"/>
            <a:ext cx="3520440" cy="320040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63440" y="2697480"/>
            <a:ext cx="292608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000" b="1">
                <a:solidFill>
                  <a:srgbClr val="7C3AED"/>
                </a:solidFill>
                <a:latin typeface="Arial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0" y="3200400"/>
            <a:ext cx="2926080" cy="4114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000" b="1">
                <a:solidFill>
                  <a:srgbClr val="0B1220"/>
                </a:solidFill>
                <a:latin typeface="Arial"/>
              </a:rPr>
              <a:t>Placement pressure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3440" y="3794760"/>
            <a:ext cx="2926080" cy="1463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Colleges need higher conversion from campus drives — companies shortlist job-ready profiles first.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38159" y="2468880"/>
            <a:ext cx="3520440" cy="320040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79" y="2697480"/>
            <a:ext cx="292608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000" b="1">
                <a:solidFill>
                  <a:srgbClr val="7C3AED"/>
                </a:solidFill>
                <a:latin typeface="Arial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9" y="3200400"/>
            <a:ext cx="2926080" cy="4114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000" b="1">
                <a:solidFill>
                  <a:srgbClr val="0B1220"/>
                </a:solidFill>
                <a:latin typeface="Arial"/>
              </a:rPr>
              <a:t>Curriculum lag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79" y="3794760"/>
            <a:ext cx="2926080" cy="1463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Industry tools move faster than academic calendars. Students need live, mentor-led practice.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64748B"/>
                </a:solidFill>
                <a:latin typeface="Calibri"/>
              </a:rPr>
              <a:t>Learn4Next  ·  Industry-ready Cloud &amp; DevOps training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0" y="6446520"/>
            <a:ext cx="210312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64748B"/>
                </a:solidFill>
                <a:latin typeface="Calibri"/>
              </a:rPr>
              <a:t>2 /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100584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7C3AED"/>
                </a:solidFill>
                <a:latin typeface="Arial"/>
              </a:rPr>
              <a:t>WHO WE ARE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6858000" cy="10058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3000" b="1">
                <a:solidFill>
                  <a:srgbClr val="0B1220"/>
                </a:solidFill>
                <a:latin typeface="Arial"/>
              </a:rPr>
              <a:t>Learn4Next prepares students for the real IT world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920240"/>
            <a:ext cx="6583680" cy="10972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334155"/>
                </a:solidFill>
                <a:latin typeface="Calibri"/>
              </a:rPr>
              <a:t>We deliver mentor-led Cloud, DevOps, AI, Observability, and ITSM training designed around what employers actually hire for — with live online batches, labs, and career guidance.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108960"/>
            <a:ext cx="164592" cy="411480"/>
          </a:xfrm>
          <a:prstGeom prst="roundRect">
            <a:avLst>
              <a:gd name="adj" fmla="val 10000"/>
            </a:avLst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3063240"/>
            <a:ext cx="59436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1">
                <a:solidFill>
                  <a:srgbClr val="0B1220"/>
                </a:solidFill>
                <a:latin typeface="Calibri"/>
              </a:rPr>
              <a:t>Mentor-led live sessions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3364992"/>
            <a:ext cx="59436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64748B"/>
                </a:solidFill>
                <a:latin typeface="Calibri"/>
              </a:rPr>
              <a:t>Industry practitioners, not recorded-only content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749039"/>
            <a:ext cx="164592" cy="411480"/>
          </a:xfrm>
          <a:prstGeom prst="roundRect">
            <a:avLst>
              <a:gd name="adj" fmla="val 10000"/>
            </a:avLst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51560" y="3703319"/>
            <a:ext cx="59436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1">
                <a:solidFill>
                  <a:srgbClr val="0B1220"/>
                </a:solidFill>
                <a:latin typeface="Calibri"/>
              </a:rPr>
              <a:t>Hands-on labs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" y="4005071"/>
            <a:ext cx="59436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64748B"/>
                </a:solidFill>
                <a:latin typeface="Calibri"/>
              </a:rPr>
              <a:t>Real cloud consoles, pipelines, and projects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389120"/>
            <a:ext cx="164592" cy="411480"/>
          </a:xfrm>
          <a:prstGeom prst="roundRect">
            <a:avLst>
              <a:gd name="adj" fmla="val 10000"/>
            </a:avLst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4343400"/>
            <a:ext cx="59436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1">
                <a:solidFill>
                  <a:srgbClr val="0B1220"/>
                </a:solidFill>
                <a:latin typeface="Calibri"/>
              </a:rPr>
              <a:t>Placement-aligned outcomes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" y="4645152"/>
            <a:ext cx="59436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64748B"/>
                </a:solidFill>
                <a:latin typeface="Calibri"/>
              </a:rPr>
              <a:t>Interview-ready skills for campus &amp; off-campus roles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029200"/>
            <a:ext cx="164592" cy="411480"/>
          </a:xfrm>
          <a:prstGeom prst="roundRect">
            <a:avLst>
              <a:gd name="adj" fmla="val 10000"/>
            </a:avLst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51560" y="4983480"/>
            <a:ext cx="59436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1">
                <a:solidFill>
                  <a:srgbClr val="0B1220"/>
                </a:solidFill>
                <a:latin typeface="Calibri"/>
              </a:rPr>
              <a:t>Flexible college models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" y="5285232"/>
            <a:ext cx="59436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64748B"/>
                </a:solidFill>
                <a:latin typeface="Calibri"/>
              </a:rPr>
              <a:t>Bootcamps, seminars, semester add-ons, corporate style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80960" y="914400"/>
            <a:ext cx="3931920" cy="4937760"/>
          </a:xfrm>
          <a:prstGeom prst="roundRect">
            <a:avLst>
              <a:gd name="adj" fmla="val 10000"/>
            </a:avLst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01000" y="1280160"/>
            <a:ext cx="329184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F97316"/>
                </a:solidFill>
                <a:latin typeface="Arial"/>
              </a:rPr>
              <a:t>FOCUS AREAS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1828800"/>
            <a:ext cx="329184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FFFFFF"/>
                </a:solidFill>
                <a:latin typeface="Calibri"/>
              </a:rPr>
              <a:t>▸  Cloud (AWS · Azure · GCP)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01000" y="2331720"/>
            <a:ext cx="329184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FFFFFF"/>
                </a:solidFill>
                <a:latin typeface="Calibri"/>
              </a:rPr>
              <a:t>▸  DevOps &amp; Platform Eng.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01000" y="2834640"/>
            <a:ext cx="329184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FFFFFF"/>
                </a:solidFill>
                <a:latin typeface="Calibri"/>
              </a:rPr>
              <a:t>▸  CI/CD &amp; Automation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01000" y="3337560"/>
            <a:ext cx="329184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FFFFFF"/>
                </a:solidFill>
                <a:latin typeface="Calibri"/>
              </a:rPr>
              <a:t>▸  Kubernetes &amp; Containers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01000" y="3840480"/>
            <a:ext cx="329184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FFFFFF"/>
                </a:solidFill>
                <a:latin typeface="Calibri"/>
              </a:rPr>
              <a:t>▸  AI / MLOps tracks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01000" y="4343400"/>
            <a:ext cx="329184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FFFFFF"/>
                </a:solidFill>
                <a:latin typeface="Calibri"/>
              </a:rPr>
              <a:t>▸  Observability &amp; ITSM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64748B"/>
                </a:solidFill>
                <a:latin typeface="Calibri"/>
              </a:rPr>
              <a:t>Learn4Next  ·  Industry-ready Cloud &amp; DevOps training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01200" y="6446520"/>
            <a:ext cx="210312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64748B"/>
                </a:solidFill>
                <a:latin typeface="Calibri"/>
              </a:rPr>
              <a:t>3 /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100584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7C3AED"/>
                </a:solidFill>
                <a:latin typeface="Arial"/>
              </a:rPr>
              <a:t>WHY CLOUD &amp; DEVOPS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5156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800" b="1">
                <a:solidFill>
                  <a:srgbClr val="0B1220"/>
                </a:solidFill>
                <a:latin typeface="Arial"/>
              </a:rPr>
              <a:t>The fastest path from campus to high-demand roles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94960" cy="178308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48840"/>
            <a:ext cx="475488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800" b="1">
                <a:solidFill>
                  <a:srgbClr val="0B1220"/>
                </a:solidFill>
                <a:latin typeface="Arial"/>
              </a:rPr>
              <a:t>High demand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651760"/>
            <a:ext cx="4754880" cy="7315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Cloud &amp; DevOps roles remain among the most hired profiles across product, services &amp; startups.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828800"/>
            <a:ext cx="5394960" cy="178308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29400" y="2148840"/>
            <a:ext cx="475488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800" b="1">
                <a:solidFill>
                  <a:srgbClr val="0B1220"/>
                </a:solidFill>
                <a:latin typeface="Arial"/>
              </a:rPr>
              <a:t>Career mobility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9400" y="2651760"/>
            <a:ext cx="4754880" cy="7315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Skills transfer across companies — AWS/Azure + CI/CD are portable credentials.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794760"/>
            <a:ext cx="5394960" cy="178308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0120" y="4114800"/>
            <a:ext cx="475488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800" b="1">
                <a:solidFill>
                  <a:srgbClr val="0B1220"/>
                </a:solidFill>
                <a:latin typeface="Arial"/>
              </a:rPr>
              <a:t>College advantage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4617720"/>
            <a:ext cx="4754880" cy="7315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Students with project demos and cloud labs stand out in placement interviews.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60" y="3794760"/>
            <a:ext cx="5394960" cy="178308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29400" y="4114800"/>
            <a:ext cx="475488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800" b="1">
                <a:solidFill>
                  <a:srgbClr val="0B1220"/>
                </a:solidFill>
                <a:latin typeface="Arial"/>
              </a:rPr>
              <a:t>Future-proof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29400" y="4617720"/>
            <a:ext cx="4754880" cy="7315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Foundation for SRE, Platform Engineering, MLOps, and automation careers.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64748B"/>
                </a:solidFill>
                <a:latin typeface="Calibri"/>
              </a:rPr>
              <a:t>Learn4Next  ·  Industry-ready Cloud &amp; DevOps training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0" y="6446520"/>
            <a:ext cx="210312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64748B"/>
                </a:solidFill>
                <a:latin typeface="Calibri"/>
              </a:rPr>
              <a:t>4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100584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7C3AED"/>
                </a:solidFill>
                <a:latin typeface="Arial"/>
              </a:rPr>
              <a:t>FLAGSHIP PROGRAM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3200" b="1">
                <a:solidFill>
                  <a:srgbClr val="0B1220"/>
                </a:solidFill>
                <a:latin typeface="Arial"/>
              </a:rPr>
              <a:t>DevOps Master Program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417320"/>
            <a:ext cx="10515600" cy="5029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334155"/>
                </a:solidFill>
                <a:latin typeface="Calibri"/>
              </a:rPr>
              <a:t>An end-to-end journey from Git &amp; Linux foundations to CI/CD, containers, Kubernetes, IaC, and delivery culture — built for students who want job-ready depth.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148840"/>
            <a:ext cx="2697480" cy="1143000"/>
          </a:xfrm>
          <a:prstGeom prst="roundRect">
            <a:avLst>
              <a:gd name="adj" fmla="val 10000"/>
            </a:avLst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286000"/>
            <a:ext cx="233172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F97316"/>
                </a:solidFill>
                <a:latin typeface="Arial"/>
              </a:rPr>
              <a:t>DURATION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51760"/>
            <a:ext cx="2331720" cy="4114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8–10 weeks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74720" y="2148840"/>
            <a:ext cx="2697480" cy="1143000"/>
          </a:xfrm>
          <a:prstGeom prst="roundRect">
            <a:avLst>
              <a:gd name="adj" fmla="val 10000"/>
            </a:avLst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0" y="2286000"/>
            <a:ext cx="233172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F97316"/>
                </a:solidFill>
                <a:latin typeface="Arial"/>
              </a:rPr>
              <a:t>MODE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2651760"/>
            <a:ext cx="2331720" cy="4114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Live Online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2148840"/>
            <a:ext cx="2697480" cy="1143000"/>
          </a:xfrm>
          <a:prstGeom prst="roundRect">
            <a:avLst>
              <a:gd name="adj" fmla="val 10000"/>
            </a:avLst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0" y="2286000"/>
            <a:ext cx="233172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F97316"/>
                </a:solidFill>
                <a:latin typeface="Arial"/>
              </a:rPr>
              <a:t>STYLE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2651760"/>
            <a:ext cx="2331720" cy="4114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Mentor-led labs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0" y="2148840"/>
            <a:ext cx="2697480" cy="1143000"/>
          </a:xfrm>
          <a:prstGeom prst="roundRect">
            <a:avLst>
              <a:gd name="adj" fmla="val 10000"/>
            </a:avLst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326880" y="2286000"/>
            <a:ext cx="233172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F97316"/>
                </a:solidFill>
                <a:latin typeface="Arial"/>
              </a:rPr>
              <a:t>OUTCOME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26880" y="2651760"/>
            <a:ext cx="2331720" cy="4114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Interview-ready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566160"/>
            <a:ext cx="1005840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0B1220"/>
                </a:solidFill>
                <a:latin typeface="Calibri"/>
              </a:rPr>
              <a:t>What students master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4023360"/>
            <a:ext cx="548640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●  Git, Linux &amp; collaboration workflows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4023360"/>
            <a:ext cx="548640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●  CI/CD pipelines (Jenkins / GitHub / Azure DevOps patterns)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4617720"/>
            <a:ext cx="548640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●  Docker containers &amp; image best practices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4617720"/>
            <a:ext cx="548640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●  Kubernetes deployments, services &amp; scaling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5212080"/>
            <a:ext cx="548640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●  Infrastructure as Code with Terraform mindset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09360" y="5212080"/>
            <a:ext cx="548640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●  Automation, platform thinking &amp; capstone projects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64748B"/>
                </a:solidFill>
                <a:latin typeface="Calibri"/>
              </a:rPr>
              <a:t>Learn4Next  ·  Industry-ready Cloud &amp; DevOps training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601200" y="6446520"/>
            <a:ext cx="210312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64748B"/>
                </a:solidFill>
                <a:latin typeface="Calibri"/>
              </a:rPr>
              <a:t>5 /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100584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7C3AED"/>
                </a:solidFill>
                <a:latin typeface="Arial"/>
              </a:rPr>
              <a:t>CLOUD TRACKS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800" b="1">
                <a:solidFill>
                  <a:srgbClr val="0B1220"/>
                </a:solidFill>
                <a:latin typeface="Arial"/>
              </a:rPr>
              <a:t>Complementary cloud programs for every starting point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737360"/>
            <a:ext cx="3611880" cy="192024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965960"/>
            <a:ext cx="3108960" cy="5029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1">
                <a:solidFill>
                  <a:srgbClr val="0B1220"/>
                </a:solidFill>
                <a:latin typeface="Arial"/>
              </a:rPr>
              <a:t>AWS Solution Architect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514600"/>
            <a:ext cx="310896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7C3AED"/>
                </a:solidFill>
                <a:latin typeface="Calibri"/>
              </a:rPr>
              <a:t>4–5 weeks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834640"/>
            <a:ext cx="310896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334155"/>
                </a:solidFill>
                <a:latin typeface="Calibri"/>
              </a:rPr>
              <a:t>Secure, scalable AWS architecture with labs &amp; interview scenarios.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737360"/>
            <a:ext cx="3611880" cy="192024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63440" y="1965960"/>
            <a:ext cx="3108960" cy="5029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1">
                <a:solidFill>
                  <a:srgbClr val="0B1220"/>
                </a:solidFill>
                <a:latin typeface="Arial"/>
              </a:rPr>
              <a:t>AWS Beginner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3440" y="2514600"/>
            <a:ext cx="310896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7C3AED"/>
                </a:solidFill>
                <a:latin typeface="Calibri"/>
              </a:rPr>
              <a:t>2–3 weeks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0" y="2834640"/>
            <a:ext cx="310896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334155"/>
                </a:solidFill>
                <a:latin typeface="Calibri"/>
              </a:rPr>
              <a:t>Start from zero — IAM, EC2, S3, VPC foundations.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737360"/>
            <a:ext cx="3611880" cy="192024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58200" y="1965960"/>
            <a:ext cx="3108960" cy="5029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1">
                <a:solidFill>
                  <a:srgbClr val="0B1220"/>
                </a:solidFill>
                <a:latin typeface="Arial"/>
              </a:rPr>
              <a:t>Azure Cloud Administrator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58200" y="2514600"/>
            <a:ext cx="310896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7C3AED"/>
                </a:solidFill>
                <a:latin typeface="Calibri"/>
              </a:rPr>
              <a:t>4–5 weeks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8200" y="2834640"/>
            <a:ext cx="310896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334155"/>
                </a:solidFill>
                <a:latin typeface="Calibri"/>
              </a:rPr>
              <a:t>Operate Azure like an admin — identity, compute, networking.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3840479"/>
            <a:ext cx="3611880" cy="192024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8680" y="4069079"/>
            <a:ext cx="3108960" cy="5029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1">
                <a:solidFill>
                  <a:srgbClr val="0B1220"/>
                </a:solidFill>
                <a:latin typeface="Arial"/>
              </a:rPr>
              <a:t>Azure / AWS Kubernetes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4617719"/>
            <a:ext cx="310896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7C3AED"/>
                </a:solidFill>
                <a:latin typeface="Calibri"/>
              </a:rPr>
              <a:t>3–4 weeks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4937759"/>
            <a:ext cx="310896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334155"/>
                </a:solidFill>
                <a:latin typeface="Calibri"/>
              </a:rPr>
              <a:t>Production workloads on AKS / EKS with real deployment patterns.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34840" y="3840479"/>
            <a:ext cx="3611880" cy="192024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63440" y="4069079"/>
            <a:ext cx="3108960" cy="5029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1">
                <a:solidFill>
                  <a:srgbClr val="0B1220"/>
                </a:solidFill>
                <a:latin typeface="Arial"/>
              </a:rPr>
              <a:t>GCP &amp; Google Kubernetes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63440" y="4617719"/>
            <a:ext cx="310896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7C3AED"/>
                </a:solidFill>
                <a:latin typeface="Calibri"/>
              </a:rPr>
              <a:t>3–4 weeks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63440" y="4937759"/>
            <a:ext cx="310896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334155"/>
                </a:solidFill>
                <a:latin typeface="Calibri"/>
              </a:rPr>
              <a:t>Google Cloud foundations and GKE operations.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229600" y="3840479"/>
            <a:ext cx="3611880" cy="192024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58200" y="4069079"/>
            <a:ext cx="3108960" cy="5029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1">
                <a:solidFill>
                  <a:srgbClr val="0B1220"/>
                </a:solidFill>
                <a:latin typeface="Arial"/>
              </a:rPr>
              <a:t>Oracle Cloud tracks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58200" y="4617719"/>
            <a:ext cx="310896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7C3AED"/>
                </a:solidFill>
                <a:latin typeface="Calibri"/>
              </a:rPr>
              <a:t>3–4 weeks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58200" y="4937759"/>
            <a:ext cx="310896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334155"/>
                </a:solidFill>
                <a:latin typeface="Calibri"/>
              </a:rPr>
              <a:t>OCI fundamentals and OKE for enterprise-leaning campuses.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64748B"/>
                </a:solidFill>
                <a:latin typeface="Calibri"/>
              </a:rPr>
              <a:t>Learn4Next  ·  Industry-ready Cloud &amp; DevOps training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601200" y="6446520"/>
            <a:ext cx="210312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64748B"/>
                </a:solidFill>
                <a:latin typeface="Calibri"/>
              </a:rPr>
              <a:t>6 /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100584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7C3AED"/>
                </a:solidFill>
                <a:latin typeface="Arial"/>
              </a:rPr>
              <a:t>STUDENT OUTCOMES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3000" b="1">
                <a:solidFill>
                  <a:srgbClr val="0B1220"/>
                </a:solidFill>
                <a:latin typeface="Arial"/>
              </a:rPr>
              <a:t>What changes for your students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691640"/>
            <a:ext cx="10972800" cy="96012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874520"/>
            <a:ext cx="1033272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0B1220"/>
                </a:solidFill>
                <a:latin typeface="Calibri"/>
              </a:rPr>
              <a:t>Portfolio of labs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194560"/>
            <a:ext cx="1033272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Students leave with concrete cloud &amp; pipeline work they can discuss in interviews.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743200"/>
            <a:ext cx="10972800" cy="960120"/>
          </a:xfrm>
          <a:prstGeom prst="roundRect">
            <a:avLst>
              <a:gd name="adj" fmla="val 10000"/>
            </a:avLst>
          </a:prstGeom>
          <a:solidFill>
            <a:srgbClr val="EE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2926080"/>
            <a:ext cx="1033272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0B1220"/>
                </a:solidFill>
                <a:latin typeface="Calibri"/>
              </a:rPr>
              <a:t>Tool fluency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246120"/>
            <a:ext cx="1033272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Git, Linux, Docker, Kubernetes, CI/CD, and cloud consoles used in industry.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794760"/>
            <a:ext cx="10972800" cy="96012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3977640"/>
            <a:ext cx="1033272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0B1220"/>
                </a:solidFill>
                <a:latin typeface="Calibri"/>
              </a:rPr>
              <a:t>Confidence under questions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297680"/>
            <a:ext cx="1033272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Architecture and troubleshooting practice — not memorized definitions.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846320"/>
            <a:ext cx="10972800" cy="960120"/>
          </a:xfrm>
          <a:prstGeom prst="roundRect">
            <a:avLst>
              <a:gd name="adj" fmla="val 10000"/>
            </a:avLst>
          </a:prstGeom>
          <a:solidFill>
            <a:srgbClr val="EE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5029200"/>
            <a:ext cx="1033272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0B1220"/>
                </a:solidFill>
                <a:latin typeface="Calibri"/>
              </a:rPr>
              <a:t>Clear next step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349240"/>
            <a:ext cx="1033272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334155"/>
                </a:solidFill>
                <a:latin typeface="Calibri"/>
              </a:rPr>
              <a:t>Guidance toward internships, campus roles, and starter DevOps/Cloud positions.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64748B"/>
                </a:solidFill>
                <a:latin typeface="Calibri"/>
              </a:rPr>
              <a:t>Learn4Next  ·  Industry-ready Cloud &amp; DevOps training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0" y="6446520"/>
            <a:ext cx="210312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64748B"/>
                </a:solidFill>
                <a:latin typeface="Calibri"/>
              </a:rPr>
              <a:t>7 /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100584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7C3AED"/>
                </a:solidFill>
                <a:latin typeface="Arial"/>
              </a:rPr>
              <a:t>DELIVERY MODEL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800" b="1">
                <a:solidFill>
                  <a:srgbClr val="0B1220"/>
                </a:solidFill>
                <a:latin typeface="Arial"/>
              </a:rPr>
              <a:t>Built for colleges — practical, measurable, mentor-led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920240"/>
            <a:ext cx="2743200" cy="3657600"/>
          </a:xfrm>
          <a:prstGeom prst="roundRect">
            <a:avLst>
              <a:gd name="adj" fmla="val 10000"/>
            </a:avLst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194560"/>
            <a:ext cx="228600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800" b="1">
                <a:solidFill>
                  <a:srgbClr val="F97316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2286000" cy="4114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Discover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474720"/>
            <a:ext cx="2286000" cy="16459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E2E8F0"/>
                </a:solidFill>
                <a:latin typeface="Calibri"/>
              </a:rPr>
              <a:t>Align with HOD / Placement Cell on goals, batch size, and timeline.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520439" y="1920240"/>
            <a:ext cx="2743200" cy="3657600"/>
          </a:xfrm>
          <a:prstGeom prst="roundRect">
            <a:avLst>
              <a:gd name="adj" fmla="val 10000"/>
            </a:avLst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49039" y="2194560"/>
            <a:ext cx="228600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800" b="1">
                <a:solidFill>
                  <a:srgbClr val="F97316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49039" y="2880360"/>
            <a:ext cx="2286000" cy="4114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Design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49039" y="3474720"/>
            <a:ext cx="2286000" cy="16459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E2E8F0"/>
                </a:solidFill>
                <a:latin typeface="Calibri"/>
              </a:rPr>
              <a:t>Choose DevOps Master + optional Cloud tracks; map to semester/calendar.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1920240"/>
            <a:ext cx="2743200" cy="3657600"/>
          </a:xfrm>
          <a:prstGeom prst="roundRect">
            <a:avLst>
              <a:gd name="adj" fmla="val 10000"/>
            </a:avLst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29400" y="2194560"/>
            <a:ext cx="228600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800" b="1">
                <a:solidFill>
                  <a:srgbClr val="F97316"/>
                </a:solidFill>
                <a:latin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29400" y="2880360"/>
            <a:ext cx="2286000" cy="4114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Deliver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29400" y="3474720"/>
            <a:ext cx="2286000" cy="16459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E2E8F0"/>
                </a:solidFill>
                <a:latin typeface="Calibri"/>
              </a:rPr>
              <a:t>Live sessions, labs, assessments, and mentor feedback loops.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281159" y="1920240"/>
            <a:ext cx="2743200" cy="3657600"/>
          </a:xfrm>
          <a:prstGeom prst="roundRect">
            <a:avLst>
              <a:gd name="adj" fmla="val 10000"/>
            </a:avLst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09759" y="2194560"/>
            <a:ext cx="228600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800" b="1">
                <a:solidFill>
                  <a:srgbClr val="F97316"/>
                </a:solidFill>
                <a:latin typeface="Arial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09759" y="2880360"/>
            <a:ext cx="2286000" cy="4114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Showcase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09759" y="3474720"/>
            <a:ext cx="2286000" cy="16459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0">
                <a:solidFill>
                  <a:srgbClr val="E2E8F0"/>
                </a:solidFill>
                <a:latin typeface="Calibri"/>
              </a:rPr>
              <a:t>Projects, demos, and placement-ready talking points for drives.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64748B"/>
                </a:solidFill>
                <a:latin typeface="Calibri"/>
              </a:rPr>
              <a:t>Learn4Next  ·  Industry-ready Cloud &amp; DevOps training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01200" y="6446520"/>
            <a:ext cx="210312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64748B"/>
                </a:solidFill>
                <a:latin typeface="Calibri"/>
              </a:rPr>
              <a:t>8 /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100584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7C3AED"/>
                </a:solidFill>
                <a:latin typeface="Arial"/>
              </a:rPr>
              <a:t>ENGAGEMENT MODELS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800" b="1">
                <a:solidFill>
                  <a:srgbClr val="0B1220"/>
                </a:solidFill>
                <a:latin typeface="Arial"/>
              </a:rPr>
              <a:t>How colleges typically partner with us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691640"/>
            <a:ext cx="3611880" cy="192024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965960"/>
            <a:ext cx="3108960" cy="4114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0B1220"/>
                </a:solidFill>
                <a:latin typeface="Arial"/>
              </a:rPr>
              <a:t>Campus Bootcamp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514600"/>
            <a:ext cx="3108960" cy="8686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334155"/>
                </a:solidFill>
                <a:latin typeface="Calibri"/>
              </a:rPr>
              <a:t>Focused multi-week intensive on DevOps Master / Cloud tracks for final &amp; pre-final years.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691640"/>
            <a:ext cx="3611880" cy="192024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63440" y="1965960"/>
            <a:ext cx="3108960" cy="4114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0B1220"/>
                </a:solidFill>
                <a:latin typeface="Arial"/>
              </a:rPr>
              <a:t>Weekend Cohort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3440" y="2514600"/>
            <a:ext cx="3108960" cy="8686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334155"/>
                </a:solidFill>
                <a:latin typeface="Calibri"/>
              </a:rPr>
              <a:t>Live online batches that fit academic schedules without disrupting classes.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0" y="1691640"/>
            <a:ext cx="3611880" cy="192024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58200" y="1965960"/>
            <a:ext cx="3108960" cy="4114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0B1220"/>
                </a:solidFill>
                <a:latin typeface="Arial"/>
              </a:rPr>
              <a:t>Seminar + Demo Week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58200" y="2514600"/>
            <a:ext cx="3108960" cy="8686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334155"/>
                </a:solidFill>
                <a:latin typeface="Calibri"/>
              </a:rPr>
              <a:t>Awareness workshops followed by a free 3-day demo path for interested students.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794760"/>
            <a:ext cx="3611880" cy="192024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8680" y="4069080"/>
            <a:ext cx="3108960" cy="4114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0B1220"/>
                </a:solidFill>
                <a:latin typeface="Arial"/>
              </a:rPr>
              <a:t>Department Add-on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4617720"/>
            <a:ext cx="3108960" cy="8686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334155"/>
                </a:solidFill>
                <a:latin typeface="Calibri"/>
              </a:rPr>
              <a:t>Structured module that complements CSE / IT / ECE curriculum with industry tools.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434840" y="3794760"/>
            <a:ext cx="3611880" cy="192024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663440" y="4069080"/>
            <a:ext cx="3108960" cy="4114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0B1220"/>
                </a:solidFill>
                <a:latin typeface="Arial"/>
              </a:rPr>
              <a:t>Placement Drive Prep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63440" y="4617720"/>
            <a:ext cx="3108960" cy="8686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334155"/>
                </a:solidFill>
                <a:latin typeface="Calibri"/>
              </a:rPr>
              <a:t>Short, interview-oriented Cloud &amp; DevOps readiness before campus hiring seasons.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29600" y="3794760"/>
            <a:ext cx="3611880" cy="192024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458200" y="4069080"/>
            <a:ext cx="3108960" cy="4114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0B1220"/>
                </a:solidFill>
                <a:latin typeface="Arial"/>
              </a:rPr>
              <a:t>Faculty Familiarization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58200" y="4617720"/>
            <a:ext cx="3108960" cy="8686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334155"/>
                </a:solidFill>
                <a:latin typeface="Calibri"/>
              </a:rPr>
              <a:t>Optional orientation so placement teams and faculty understand outcomes clearly.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64748B"/>
                </a:solidFill>
                <a:latin typeface="Calibri"/>
              </a:rPr>
              <a:t>Learn4Next  ·  Industry-ready Cloud &amp; DevOps training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01200" y="6446520"/>
            <a:ext cx="210312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64748B"/>
                </a:solidFill>
                <a:latin typeface="Calibri"/>
              </a:rPr>
              <a:t>9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100584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7C3AED"/>
                </a:solidFill>
                <a:latin typeface="Arial"/>
              </a:rPr>
              <a:t>FOR PLACEMENT CELLS &amp; HODs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800" b="1">
                <a:solidFill>
                  <a:srgbClr val="0B1220"/>
                </a:solidFill>
                <a:latin typeface="Arial"/>
              </a:rPr>
              <a:t>A partnership that respects academic reality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737360"/>
            <a:ext cx="5394960" cy="123444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484632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0B1220"/>
                </a:solidFill>
                <a:latin typeface="Calibri"/>
              </a:rPr>
              <a:t>Aligned to hiring signals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377440"/>
            <a:ext cx="484632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334155"/>
                </a:solidFill>
                <a:latin typeface="Calibri"/>
              </a:rPr>
              <a:t>Programs map to roles recruiters actually open — Cloud, DevOps, Platform, SRE paths.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108960"/>
            <a:ext cx="5394960" cy="123444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3337560"/>
            <a:ext cx="484632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0B1220"/>
                </a:solidFill>
                <a:latin typeface="Calibri"/>
              </a:rPr>
              <a:t>Transparent delivery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749040"/>
            <a:ext cx="484632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334155"/>
                </a:solidFill>
                <a:latin typeface="Calibri"/>
              </a:rPr>
              <a:t>Live sessions, defined durations, and clear skill outcomes — no vague promises.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480560"/>
            <a:ext cx="5394960" cy="123444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4709160"/>
            <a:ext cx="484632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0B1220"/>
                </a:solidFill>
                <a:latin typeface="Calibri"/>
              </a:rPr>
              <a:t>Student-first communication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120640"/>
            <a:ext cx="484632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334155"/>
                </a:solidFill>
                <a:latin typeface="Calibri"/>
              </a:rPr>
              <a:t>WhatsApp / email support so learners stay engaged through the cohort.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1737360"/>
            <a:ext cx="5394960" cy="1234440"/>
          </a:xfrm>
          <a:prstGeom prst="roundRect">
            <a:avLst>
              <a:gd name="adj" fmla="val 10000"/>
            </a:avLst>
          </a:prstGeom>
          <a:solidFill>
            <a:srgbClr val="EE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37960" y="1965960"/>
            <a:ext cx="484632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0B1220"/>
                </a:solidFill>
                <a:latin typeface="Calibri"/>
              </a:rPr>
              <a:t>Flexible scheduling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37960" y="2377440"/>
            <a:ext cx="484632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334155"/>
                </a:solidFill>
                <a:latin typeface="Calibri"/>
              </a:rPr>
              <a:t>Bootcamp, weekend, or calendar-fit models around exams and placements.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3108960"/>
            <a:ext cx="5394960" cy="1234440"/>
          </a:xfrm>
          <a:prstGeom prst="roundRect">
            <a:avLst>
              <a:gd name="adj" fmla="val 10000"/>
            </a:avLst>
          </a:prstGeom>
          <a:solidFill>
            <a:srgbClr val="EE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37960" y="3337560"/>
            <a:ext cx="484632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0B1220"/>
                </a:solidFill>
                <a:latin typeface="Calibri"/>
              </a:rPr>
              <a:t>Breadth when needed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37960" y="3749040"/>
            <a:ext cx="484632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334155"/>
                </a:solidFill>
                <a:latin typeface="Calibri"/>
              </a:rPr>
              <a:t>40+ related courses across Cloud, AI/MLOps, Observability &amp; ITSM.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4480560"/>
            <a:ext cx="5394960" cy="1234440"/>
          </a:xfrm>
          <a:prstGeom prst="roundRect">
            <a:avLst>
              <a:gd name="adj" fmla="val 10000"/>
            </a:avLst>
          </a:prstGeom>
          <a:solidFill>
            <a:srgbClr val="EE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37960" y="4709160"/>
            <a:ext cx="484632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0B1220"/>
                </a:solidFill>
                <a:latin typeface="Calibri"/>
              </a:rPr>
              <a:t>Easy next step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37960" y="5120640"/>
            <a:ext cx="484632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334155"/>
                </a:solidFill>
                <a:latin typeface="Calibri"/>
              </a:rPr>
              <a:t>Demo sessions and partnership conversations without heavy procurement friction.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64748B"/>
                </a:solidFill>
                <a:latin typeface="Calibri"/>
              </a:rPr>
              <a:t>Learn4Next  ·  Industry-ready Cloud &amp; DevOps training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01200" y="6446520"/>
            <a:ext cx="210312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64748B"/>
                </a:solidFill>
                <a:latin typeface="Calibri"/>
              </a:rPr>
              <a:t>10 /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100584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7C3AED"/>
                </a:solidFill>
                <a:latin typeface="Arial"/>
              </a:rPr>
              <a:t>SUGGESTED STUDENT PATH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800" b="1">
                <a:solidFill>
                  <a:srgbClr val="0B1220"/>
                </a:solidFill>
                <a:latin typeface="Arial"/>
              </a:rPr>
              <a:t>A practical sequence campuses can adopt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103120"/>
            <a:ext cx="2148840" cy="2560320"/>
          </a:xfrm>
          <a:prstGeom prst="roundRect">
            <a:avLst>
              <a:gd name="adj" fmla="val 10000"/>
            </a:avLst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331720"/>
            <a:ext cx="1874519" cy="4114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F97316"/>
                </a:solidFill>
                <a:latin typeface="Arial"/>
              </a:rPr>
              <a:t>Week 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26080"/>
            <a:ext cx="1874519" cy="12801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FFFFFF"/>
                </a:solidFill>
                <a:latin typeface="Arial"/>
              </a:rPr>
              <a:t>Orientation &amp;
free demo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68880" y="3108960"/>
            <a:ext cx="36576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000" b="1">
                <a:solidFill>
                  <a:srgbClr val="7C3AED"/>
                </a:solidFill>
                <a:latin typeface="Calibri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34639" y="2103120"/>
            <a:ext cx="2148840" cy="2560320"/>
          </a:xfrm>
          <a:prstGeom prst="roundRect">
            <a:avLst>
              <a:gd name="adj" fmla="val 10000"/>
            </a:avLst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71799" y="2331720"/>
            <a:ext cx="1874519" cy="4114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F97316"/>
                </a:solidFill>
                <a:latin typeface="Arial"/>
              </a:rPr>
              <a:t>Weeks 1–8/10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71799" y="2926080"/>
            <a:ext cx="1874519" cy="12801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FFFFFF"/>
                </a:solidFill>
                <a:latin typeface="Arial"/>
              </a:rPr>
              <a:t>DevOps Master
Program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00599" y="3108960"/>
            <a:ext cx="36576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000" b="1">
                <a:solidFill>
                  <a:srgbClr val="7C3AED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166359" y="2103120"/>
            <a:ext cx="2148840" cy="2560320"/>
          </a:xfrm>
          <a:prstGeom prst="roundRect">
            <a:avLst>
              <a:gd name="adj" fmla="val 10000"/>
            </a:avLst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03519" y="2331720"/>
            <a:ext cx="1874519" cy="4114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F97316"/>
                </a:solidFill>
                <a:latin typeface="Arial"/>
              </a:rPr>
              <a:t>Parallel / next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03519" y="2926080"/>
            <a:ext cx="1874519" cy="12801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FFFFFF"/>
                </a:solidFill>
                <a:latin typeface="Arial"/>
              </a:rPr>
              <a:t>Cloud specialty
(AWS / Azure)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32319" y="3108960"/>
            <a:ext cx="36576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000" b="1">
                <a:solidFill>
                  <a:srgbClr val="7C3AED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98079" y="2103120"/>
            <a:ext cx="2148840" cy="2560320"/>
          </a:xfrm>
          <a:prstGeom prst="roundRect">
            <a:avLst>
              <a:gd name="adj" fmla="val 10000"/>
            </a:avLst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35239" y="2331720"/>
            <a:ext cx="1874519" cy="4114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F97316"/>
                </a:solidFill>
                <a:latin typeface="Arial"/>
              </a:rPr>
              <a:t>Capstone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35239" y="2926080"/>
            <a:ext cx="1874519" cy="12801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FFFFFF"/>
                </a:solidFill>
                <a:latin typeface="Arial"/>
              </a:rPr>
              <a:t>Project demo &amp;
interview prep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64039" y="3108960"/>
            <a:ext cx="36576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000" b="1">
                <a:solidFill>
                  <a:srgbClr val="7C3AED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829800" y="2103120"/>
            <a:ext cx="2148840" cy="2560320"/>
          </a:xfrm>
          <a:prstGeom prst="roundRect">
            <a:avLst>
              <a:gd name="adj" fmla="val 10000"/>
            </a:avLst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66960" y="2331720"/>
            <a:ext cx="1874519" cy="4114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F97316"/>
                </a:solidFill>
                <a:latin typeface="Arial"/>
              </a:rPr>
              <a:t>Placement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66960" y="2926080"/>
            <a:ext cx="1874519" cy="12801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FFFFFF"/>
                </a:solidFill>
                <a:latin typeface="Arial"/>
              </a:rPr>
              <a:t>Drives with
stronger profiles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029200"/>
            <a:ext cx="10972800" cy="8229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64748B"/>
                </a:solidFill>
                <a:latin typeface="Calibri"/>
              </a:rPr>
              <a:t>Durations are indicative and can be tailored to your academic calendar. All programs are live online with mentor support. Requesting a preferred batch is a coordination step — seats are confirmed with your placement cell / HOD.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64748B"/>
                </a:solidFill>
                <a:latin typeface="Calibri"/>
              </a:rPr>
              <a:t>Learn4Next  ·  Industry-ready Cloud &amp; DevOps training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601200" y="6446520"/>
            <a:ext cx="210312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spcBef>
                <a:spcPts val="0"/>
              </a:spcBef>
              <a:spcAft>
                <a:spcPts val="600"/>
              </a:spcAft>
            </a:pPr>
            <a:r>
              <a:rPr sz="1000" b="0">
                <a:solidFill>
                  <a:srgbClr val="64748B"/>
                </a:solidFill>
                <a:latin typeface="Calibri"/>
              </a:rPr>
              <a:t>11 /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-914400" y="4114800"/>
            <a:ext cx="4572000" cy="3657600"/>
          </a:xfrm>
          <a:prstGeom prst="roundRect">
            <a:avLst>
              <a:gd name="adj" fmla="val 10000"/>
            </a:avLst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9144000" y="-914400"/>
            <a:ext cx="4572000" cy="3657600"/>
          </a:xfrm>
          <a:prstGeom prst="roundRect">
            <a:avLst>
              <a:gd name="adj" fmla="val 10000"/>
            </a:avLst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502920"/>
            <a:ext cx="502920" cy="5029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80160" y="594360"/>
            <a:ext cx="457200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FFFFFF"/>
                </a:solidFill>
                <a:latin typeface="Arial"/>
              </a:rPr>
              <a:t>LEARN4NEXT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645920"/>
            <a:ext cx="10515600" cy="11887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Arial"/>
              </a:rPr>
              <a:t>Let's make your next placement
cycle stronger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108960"/>
            <a:ext cx="91440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E2E8F0"/>
                </a:solidFill>
                <a:latin typeface="Calibri"/>
              </a:rPr>
              <a:t>Share this brief with your Placement Cell or HOD. We'll tailor a bootcamp, weekend cohort, or department add-on around your calendar.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4114800"/>
            <a:ext cx="2743200" cy="1325880"/>
          </a:xfrm>
          <a:prstGeom prst="roundRect">
            <a:avLst>
              <a:gd name="adj" fmla="val 10000"/>
            </a:avLst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4297680"/>
            <a:ext cx="23774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F97316"/>
                </a:solidFill>
                <a:latin typeface="Arial"/>
              </a:rPr>
              <a:t>WEBSITE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4709160"/>
            <a:ext cx="237744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Calibri"/>
              </a:rPr>
              <a:t>learn4next.com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520439" y="4114800"/>
            <a:ext cx="2743200" cy="1325880"/>
          </a:xfrm>
          <a:prstGeom prst="roundRect">
            <a:avLst>
              <a:gd name="adj" fmla="val 10000"/>
            </a:avLst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703319" y="4297680"/>
            <a:ext cx="23774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F97316"/>
                </a:solidFill>
                <a:latin typeface="Arial"/>
              </a:rPr>
              <a:t>EMAIL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03319" y="4709160"/>
            <a:ext cx="237744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Calibri"/>
              </a:rPr>
              <a:t>info@learn4next.com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0" y="4114800"/>
            <a:ext cx="2743200" cy="1325880"/>
          </a:xfrm>
          <a:prstGeom prst="roundRect">
            <a:avLst>
              <a:gd name="adj" fmla="val 10000"/>
            </a:avLst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0" y="4297680"/>
            <a:ext cx="23774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F97316"/>
                </a:solidFill>
                <a:latin typeface="Arial"/>
              </a:rPr>
              <a:t>WHATSAPP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0" y="4709160"/>
            <a:ext cx="237744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Calibri"/>
              </a:rPr>
              <a:t>+91 8197570584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281159" y="4114800"/>
            <a:ext cx="2743200" cy="1325880"/>
          </a:xfrm>
          <a:prstGeom prst="roundRect">
            <a:avLst>
              <a:gd name="adj" fmla="val 10000"/>
            </a:avLst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464039" y="4297680"/>
            <a:ext cx="23774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F97316"/>
                </a:solidFill>
                <a:latin typeface="Arial"/>
              </a:rPr>
              <a:t>PARTNERSHIPS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64039" y="4709160"/>
            <a:ext cx="237744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Calibri"/>
              </a:rPr>
              <a:t>learn4next.com/partners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5806440"/>
            <a:ext cx="1097280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64748B"/>
                </a:solidFill>
                <a:latin typeface="Calibri"/>
              </a:rPr>
              <a:t>Confidential for institutional discussion  ·  © Learn4Next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